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8" r:id="rId4"/>
    <p:sldId id="290" r:id="rId5"/>
    <p:sldId id="286" r:id="rId6"/>
    <p:sldId id="291" r:id="rId7"/>
    <p:sldId id="289" r:id="rId8"/>
    <p:sldId id="29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در این بخش قصد داریم به بررسی روش </a:t>
            </a:r>
            <a:r>
              <a:rPr lang="en-US" dirty="0"/>
              <a:t>Brute Force </a:t>
            </a:r>
            <a:r>
              <a:rPr lang="fa-IR" dirty="0"/>
              <a:t>بپردازیم. این روش به دلیل سادگی در طراحی و </a:t>
            </a:r>
            <a:r>
              <a:rPr lang="fa-IR" dirty="0" err="1"/>
              <a:t>پیاده‌سازی</a:t>
            </a:r>
            <a:r>
              <a:rPr lang="fa-IR" dirty="0"/>
              <a:t>، اغلب اولین </a:t>
            </a:r>
            <a:r>
              <a:rPr lang="fa-IR" dirty="0" err="1"/>
              <a:t>گزینه‌ای</a:t>
            </a:r>
            <a:r>
              <a:rPr lang="fa-IR" dirty="0"/>
              <a:t> است که </a:t>
            </a:r>
            <a:r>
              <a:rPr lang="fa-IR" dirty="0" err="1"/>
              <a:t>برنامه‌نویسان</a:t>
            </a:r>
            <a:r>
              <a:rPr lang="fa-IR" dirty="0"/>
              <a:t> به سراغ آن </a:t>
            </a:r>
            <a:r>
              <a:rPr lang="fa-IR" dirty="0" err="1"/>
              <a:t>می‌روند</a:t>
            </a:r>
            <a:r>
              <a:rPr lang="fa-IR" dirty="0"/>
              <a:t>. از </a:t>
            </a:r>
            <a:r>
              <a:rPr lang="fa-IR" dirty="0" err="1"/>
              <a:t>ویژگی‌های</a:t>
            </a:r>
            <a:r>
              <a:rPr lang="fa-IR" dirty="0"/>
              <a:t> اصلی این روش </a:t>
            </a:r>
            <a:r>
              <a:rPr lang="fa-IR" dirty="0" err="1"/>
              <a:t>می‌توان</a:t>
            </a:r>
            <a:r>
              <a:rPr lang="fa-IR" dirty="0"/>
              <a:t> به این نکته اشاره کرد که تمامی </a:t>
            </a:r>
            <a:r>
              <a:rPr lang="fa-IR" dirty="0" err="1"/>
              <a:t>حالت‌های</a:t>
            </a:r>
            <a:r>
              <a:rPr lang="fa-IR" dirty="0"/>
              <a:t> ممکن را بررسی </a:t>
            </a:r>
            <a:r>
              <a:rPr lang="fa-IR" dirty="0" err="1"/>
              <a:t>می‌کند</a:t>
            </a:r>
            <a:r>
              <a:rPr lang="fa-IR" dirty="0"/>
              <a:t>، به طوری که در نهایت جواب صحیح حتماً یافت </a:t>
            </a:r>
            <a:r>
              <a:rPr lang="fa-IR" dirty="0" err="1"/>
              <a:t>می‌شود</a:t>
            </a:r>
            <a:r>
              <a:rPr lang="fa-IR" dirty="0"/>
              <a:t>. با این حال، برای مسائل کوچک و زمانی که حجم داده کم است، این روش </a:t>
            </a:r>
            <a:r>
              <a:rPr lang="fa-IR" dirty="0" err="1"/>
              <a:t>می‌تواند</a:t>
            </a:r>
            <a:r>
              <a:rPr lang="fa-IR" dirty="0"/>
              <a:t> بسیار کاربردی باشد.</a:t>
            </a:r>
          </a:p>
          <a:p>
            <a:r>
              <a:rPr lang="fa-IR" dirty="0"/>
              <a:t>از سوی دیگر، باید به معایب این روش نیز اشاره کرد؛ به خصوص در مسائلی که فضای جستجو بسیار بزرگ است، استفاده از </a:t>
            </a:r>
            <a:r>
              <a:rPr lang="en-US" dirty="0"/>
              <a:t>Brute Force </a:t>
            </a:r>
            <a:r>
              <a:rPr lang="fa-IR" dirty="0" err="1"/>
              <a:t>می‌تواند</a:t>
            </a:r>
            <a:r>
              <a:rPr lang="fa-IR" dirty="0"/>
              <a:t> زمان اجرای بسیار طولانی و مصرف منابع بالا را به همراه داشته باشد. بنابراین، در </a:t>
            </a:r>
            <a:r>
              <a:rPr lang="fa-IR" dirty="0" err="1"/>
              <a:t>پروژه‌های</a:t>
            </a:r>
            <a:r>
              <a:rPr lang="fa-IR" dirty="0"/>
              <a:t> بزرگ و پیچیده معمولاً از این روش اجتناب </a:t>
            </a:r>
            <a:r>
              <a:rPr lang="fa-IR" dirty="0" err="1"/>
              <a:t>می‌شود</a:t>
            </a:r>
            <a:r>
              <a:rPr lang="fa-IR" dirty="0"/>
              <a:t> یا تنها در مراحل اولیه آزمون و خطا استفاده </a:t>
            </a:r>
            <a:r>
              <a:rPr lang="fa-IR" dirty="0" err="1"/>
              <a:t>می‌شود</a:t>
            </a:r>
            <a:r>
              <a:rPr lang="fa-IR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در این بخش به بررسی روش </a:t>
            </a:r>
            <a:r>
              <a:rPr lang="en-US" dirty="0"/>
              <a:t>Divide and Conquer </a:t>
            </a:r>
            <a:r>
              <a:rPr lang="fa-IR" dirty="0" err="1"/>
              <a:t>می‌پردازیم</a:t>
            </a:r>
            <a:r>
              <a:rPr lang="fa-IR" dirty="0"/>
              <a:t> که یکی از </a:t>
            </a:r>
            <a:r>
              <a:rPr lang="fa-IR" dirty="0" err="1"/>
              <a:t>محبوب‌ترین</a:t>
            </a:r>
            <a:r>
              <a:rPr lang="fa-IR" dirty="0"/>
              <a:t> الگوهای طراحی </a:t>
            </a:r>
            <a:r>
              <a:rPr lang="fa-IR" dirty="0" err="1"/>
              <a:t>الگوریتم</a:t>
            </a:r>
            <a:r>
              <a:rPr lang="fa-IR" dirty="0"/>
              <a:t> است. این روش بر اساس ایده تقسیم مسئله به </a:t>
            </a:r>
            <a:r>
              <a:rPr lang="fa-IR" dirty="0" err="1"/>
              <a:t>زیرمسئله‌های</a:t>
            </a:r>
            <a:r>
              <a:rPr lang="fa-IR" dirty="0"/>
              <a:t> </a:t>
            </a:r>
            <a:r>
              <a:rPr lang="fa-IR" dirty="0" err="1"/>
              <a:t>کوچک‌تر</a:t>
            </a:r>
            <a:r>
              <a:rPr lang="fa-IR" dirty="0"/>
              <a:t> و حل هر یک از </a:t>
            </a:r>
            <a:r>
              <a:rPr lang="fa-IR" dirty="0" err="1"/>
              <a:t>آن‌ها</a:t>
            </a:r>
            <a:r>
              <a:rPr lang="fa-IR" dirty="0"/>
              <a:t> </a:t>
            </a:r>
            <a:r>
              <a:rPr lang="fa-IR" dirty="0" err="1"/>
              <a:t>به‌طور</a:t>
            </a:r>
            <a:r>
              <a:rPr lang="fa-IR" dirty="0"/>
              <a:t> جداگانه بنا شده است. سپس با ترکیب نتایج </a:t>
            </a:r>
            <a:r>
              <a:rPr lang="fa-IR" dirty="0" err="1"/>
              <a:t>زیرمسئله‌ها</a:t>
            </a:r>
            <a:r>
              <a:rPr lang="fa-IR" dirty="0"/>
              <a:t>، </a:t>
            </a:r>
            <a:r>
              <a:rPr lang="fa-IR" dirty="0" err="1"/>
              <a:t>راه‌حل</a:t>
            </a:r>
            <a:r>
              <a:rPr lang="fa-IR" dirty="0"/>
              <a:t> کلی مسئله بدست </a:t>
            </a:r>
            <a:r>
              <a:rPr lang="fa-IR" dirty="0" err="1"/>
              <a:t>می‌آید</a:t>
            </a:r>
            <a:r>
              <a:rPr lang="fa-IR" dirty="0"/>
              <a:t>. از جمله </a:t>
            </a:r>
            <a:r>
              <a:rPr lang="fa-IR" dirty="0" err="1"/>
              <a:t>الگوریتم‌های</a:t>
            </a:r>
            <a:r>
              <a:rPr lang="fa-IR" dirty="0"/>
              <a:t> معروفی که از این روش استفاده </a:t>
            </a:r>
            <a:r>
              <a:rPr lang="fa-IR" dirty="0" err="1"/>
              <a:t>می‌کنند</a:t>
            </a:r>
            <a:r>
              <a:rPr lang="fa-IR" dirty="0"/>
              <a:t> </a:t>
            </a:r>
            <a:r>
              <a:rPr lang="fa-IR" dirty="0" err="1"/>
              <a:t>می‌توان</a:t>
            </a:r>
            <a:r>
              <a:rPr lang="fa-IR" dirty="0"/>
              <a:t> به </a:t>
            </a:r>
            <a:r>
              <a:rPr lang="fa-IR" dirty="0" err="1"/>
              <a:t>مرج‌سورت</a:t>
            </a:r>
            <a:r>
              <a:rPr lang="fa-IR" dirty="0"/>
              <a:t> و </a:t>
            </a:r>
            <a:r>
              <a:rPr lang="fa-IR" dirty="0" err="1"/>
              <a:t>کوییک‌سورت</a:t>
            </a:r>
            <a:r>
              <a:rPr lang="fa-IR" dirty="0"/>
              <a:t> اشاره کرد که هر دو در </a:t>
            </a:r>
            <a:r>
              <a:rPr lang="fa-IR" dirty="0" err="1"/>
              <a:t>مرتب‌سازی</a:t>
            </a:r>
            <a:r>
              <a:rPr lang="fa-IR" dirty="0"/>
              <a:t> </a:t>
            </a:r>
            <a:r>
              <a:rPr lang="fa-IR" dirty="0" err="1"/>
              <a:t>داده‌ها</a:t>
            </a:r>
            <a:r>
              <a:rPr lang="fa-IR" dirty="0"/>
              <a:t> به کار </a:t>
            </a:r>
            <a:r>
              <a:rPr lang="fa-IR" dirty="0" err="1"/>
              <a:t>می‌روند</a:t>
            </a:r>
            <a:r>
              <a:rPr lang="fa-IR" dirty="0"/>
              <a:t>.</a:t>
            </a:r>
          </a:p>
          <a:p>
            <a:r>
              <a:rPr lang="fa-IR" dirty="0"/>
              <a:t>یکی از مزایای این روش، امکان </a:t>
            </a:r>
            <a:r>
              <a:rPr lang="fa-IR" dirty="0" err="1"/>
              <a:t>تقسیم‌بندی</a:t>
            </a:r>
            <a:r>
              <a:rPr lang="fa-IR" dirty="0"/>
              <a:t> کار به </a:t>
            </a:r>
            <a:r>
              <a:rPr lang="fa-IR" dirty="0" err="1"/>
              <a:t>بخش‌های</a:t>
            </a:r>
            <a:r>
              <a:rPr lang="fa-IR" dirty="0"/>
              <a:t> </a:t>
            </a:r>
            <a:r>
              <a:rPr lang="fa-IR" dirty="0" err="1"/>
              <a:t>کوچک‌تر</a:t>
            </a:r>
            <a:r>
              <a:rPr lang="fa-IR" dirty="0"/>
              <a:t> است که به سادگی </a:t>
            </a:r>
            <a:r>
              <a:rPr lang="fa-IR" dirty="0" err="1"/>
              <a:t>می‌توان</a:t>
            </a:r>
            <a:r>
              <a:rPr lang="fa-IR" dirty="0"/>
              <a:t> </a:t>
            </a:r>
            <a:r>
              <a:rPr lang="fa-IR" dirty="0" err="1"/>
              <a:t>آن‌ها</a:t>
            </a:r>
            <a:r>
              <a:rPr lang="fa-IR" dirty="0"/>
              <a:t> را به صورت موازی یا مستقل حل کرد. این امر در </a:t>
            </a:r>
            <a:r>
              <a:rPr lang="fa-IR" dirty="0" err="1"/>
              <a:t>بهینه‌سازی</a:t>
            </a:r>
            <a:r>
              <a:rPr lang="fa-IR" dirty="0"/>
              <a:t> عملکرد </a:t>
            </a:r>
            <a:r>
              <a:rPr lang="fa-IR" dirty="0" err="1"/>
              <a:t>برنامه‌ها</a:t>
            </a:r>
            <a:r>
              <a:rPr lang="fa-IR" dirty="0"/>
              <a:t> به ویژه در </a:t>
            </a:r>
            <a:r>
              <a:rPr lang="fa-IR" dirty="0" err="1"/>
              <a:t>محیط‌های</a:t>
            </a:r>
            <a:r>
              <a:rPr lang="fa-IR" dirty="0"/>
              <a:t> تحت </a:t>
            </a:r>
            <a:r>
              <a:rPr lang="fa-IR" dirty="0" err="1"/>
              <a:t>وب</a:t>
            </a:r>
            <a:r>
              <a:rPr lang="fa-IR" dirty="0"/>
              <a:t> مانند </a:t>
            </a:r>
            <a:r>
              <a:rPr lang="en-US" dirty="0"/>
              <a:t>ASP.NET Core </a:t>
            </a:r>
            <a:r>
              <a:rPr lang="fa-IR" dirty="0"/>
              <a:t>بسیار حائز اهمیت است. علاوه بر این، کاهش پیچیدگی مسئله از طریق تقسیم آن به </a:t>
            </a:r>
            <a:r>
              <a:rPr lang="fa-IR" dirty="0" err="1"/>
              <a:t>بخش‌های</a:t>
            </a:r>
            <a:r>
              <a:rPr lang="fa-IR" dirty="0"/>
              <a:t> کوچکتر، موجب </a:t>
            </a:r>
            <a:r>
              <a:rPr lang="fa-IR" dirty="0" err="1"/>
              <a:t>می‌شود</a:t>
            </a:r>
            <a:r>
              <a:rPr lang="fa-IR" dirty="0"/>
              <a:t> تا نگهداری و بهبود </a:t>
            </a:r>
            <a:r>
              <a:rPr lang="fa-IR" dirty="0" err="1"/>
              <a:t>الگوریتم</a:t>
            </a:r>
            <a:r>
              <a:rPr lang="fa-IR" dirty="0"/>
              <a:t> در طول زمان </a:t>
            </a:r>
            <a:r>
              <a:rPr lang="fa-IR" dirty="0" err="1"/>
              <a:t>ساده‌تر</a:t>
            </a:r>
            <a:r>
              <a:rPr lang="fa-IR" dirty="0"/>
              <a:t> شود.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در این قسمت به توضیح روش </a:t>
            </a:r>
            <a:r>
              <a:rPr lang="en-US" dirty="0"/>
              <a:t>Greedy </a:t>
            </a:r>
            <a:r>
              <a:rPr lang="fa-IR" dirty="0"/>
              <a:t>یا </a:t>
            </a:r>
            <a:r>
              <a:rPr lang="fa-IR" dirty="0" err="1"/>
              <a:t>الگوریتم‌های</a:t>
            </a:r>
            <a:r>
              <a:rPr lang="fa-IR" dirty="0"/>
              <a:t> حریصانه </a:t>
            </a:r>
            <a:r>
              <a:rPr lang="fa-IR" dirty="0" err="1"/>
              <a:t>می‌پردازیم</a:t>
            </a:r>
            <a:r>
              <a:rPr lang="fa-IR" dirty="0"/>
              <a:t>. در این روش، در هر مرحله از حل مسئله، بهترین گزینه محلی انتخاب </a:t>
            </a:r>
            <a:r>
              <a:rPr lang="fa-IR" dirty="0" err="1"/>
              <a:t>می‌شود</a:t>
            </a:r>
            <a:r>
              <a:rPr lang="fa-IR" dirty="0"/>
              <a:t> به امید اینکه </a:t>
            </a:r>
            <a:r>
              <a:rPr lang="fa-IR" dirty="0" err="1"/>
              <a:t>انتخاب‌های</a:t>
            </a:r>
            <a:r>
              <a:rPr lang="fa-IR" dirty="0"/>
              <a:t> محلی به یک </a:t>
            </a:r>
            <a:r>
              <a:rPr lang="fa-IR" dirty="0" err="1"/>
              <a:t>راه‌حل</a:t>
            </a:r>
            <a:r>
              <a:rPr lang="fa-IR" dirty="0"/>
              <a:t> بهینه کلی منجر شوند. این </a:t>
            </a:r>
            <a:r>
              <a:rPr lang="fa-IR" dirty="0" err="1"/>
              <a:t>الگوریتم‌ها</a:t>
            </a:r>
            <a:r>
              <a:rPr lang="fa-IR" dirty="0"/>
              <a:t> به دلیل سادگی و سرعت در اجرا بسیار محبوب هستند؛ اما باید توجه داشت که تضمینی برای یافتن جواب بهینه کلی وجود ندارد.</a:t>
            </a:r>
          </a:p>
          <a:p>
            <a:r>
              <a:rPr lang="fa-IR" dirty="0"/>
              <a:t>در عمل، </a:t>
            </a:r>
            <a:r>
              <a:rPr lang="fa-IR" dirty="0" err="1"/>
              <a:t>الگوریتم‌های</a:t>
            </a:r>
            <a:r>
              <a:rPr lang="fa-IR" dirty="0"/>
              <a:t> </a:t>
            </a:r>
            <a:r>
              <a:rPr lang="en-US" dirty="0"/>
              <a:t>Greedy </a:t>
            </a:r>
            <a:r>
              <a:rPr lang="fa-IR" dirty="0"/>
              <a:t>در بسیاری از مسائل کاربرد دارند، از جمله در </a:t>
            </a:r>
            <a:r>
              <a:rPr lang="fa-IR" dirty="0" err="1"/>
              <a:t>بهینه‌سازی</a:t>
            </a:r>
            <a:r>
              <a:rPr lang="fa-IR" dirty="0"/>
              <a:t> مسیرها و ساختار درخت </a:t>
            </a:r>
            <a:r>
              <a:rPr lang="fa-IR" dirty="0" err="1"/>
              <a:t>پوشا</a:t>
            </a:r>
            <a:r>
              <a:rPr lang="fa-IR" dirty="0"/>
              <a:t>. به عنوان مثال، </a:t>
            </a:r>
            <a:r>
              <a:rPr lang="fa-IR" dirty="0" err="1"/>
              <a:t>الگوریتم</a:t>
            </a:r>
            <a:r>
              <a:rPr lang="fa-IR" dirty="0"/>
              <a:t> </a:t>
            </a:r>
            <a:r>
              <a:rPr lang="fa-IR" dirty="0" err="1"/>
              <a:t>دایکسترا</a:t>
            </a:r>
            <a:r>
              <a:rPr lang="fa-IR" dirty="0"/>
              <a:t> برای یافتن </a:t>
            </a:r>
            <a:r>
              <a:rPr lang="fa-IR" dirty="0" err="1"/>
              <a:t>کوتاه‌ترین</a:t>
            </a:r>
            <a:r>
              <a:rPr lang="fa-IR" dirty="0"/>
              <a:t> مسیر در </a:t>
            </a:r>
            <a:r>
              <a:rPr lang="fa-IR" dirty="0" err="1"/>
              <a:t>گراف‌ها</a:t>
            </a:r>
            <a:r>
              <a:rPr lang="fa-IR" dirty="0"/>
              <a:t> یکی از کاربردهای رایج این روش است. در </a:t>
            </a:r>
            <a:r>
              <a:rPr lang="fa-IR" dirty="0" err="1"/>
              <a:t>پروژه‌های</a:t>
            </a:r>
            <a:r>
              <a:rPr lang="fa-IR" dirty="0"/>
              <a:t> </a:t>
            </a:r>
            <a:r>
              <a:rPr lang="en-US" dirty="0"/>
              <a:t>ASP.NET Core، </a:t>
            </a:r>
            <a:r>
              <a:rPr lang="fa-IR" dirty="0"/>
              <a:t>هنگامی که نیاز به پاسخ سریع برای </a:t>
            </a:r>
            <a:r>
              <a:rPr lang="fa-IR" dirty="0" err="1"/>
              <a:t>درخواست‌های</a:t>
            </a:r>
            <a:r>
              <a:rPr lang="fa-IR" dirty="0"/>
              <a:t> کاربر وجود دارد، استفاده از </a:t>
            </a:r>
            <a:r>
              <a:rPr lang="fa-IR" dirty="0" err="1"/>
              <a:t>الگوریتم‌های</a:t>
            </a:r>
            <a:r>
              <a:rPr lang="fa-IR" dirty="0"/>
              <a:t> </a:t>
            </a:r>
            <a:r>
              <a:rPr lang="en-US" dirty="0"/>
              <a:t>Greedy </a:t>
            </a:r>
            <a:r>
              <a:rPr lang="fa-IR" dirty="0" err="1"/>
              <a:t>می‌تواند</a:t>
            </a:r>
            <a:r>
              <a:rPr lang="fa-IR" dirty="0"/>
              <a:t> موثر باشد؛ البته باید به دقت بررسی شود که آیا انتخاب محلی منجر به بهترین نتیجه کلی </a:t>
            </a:r>
            <a:r>
              <a:rPr lang="fa-IR" dirty="0" err="1"/>
              <a:t>می‌شود</a:t>
            </a:r>
            <a:r>
              <a:rPr lang="fa-IR" dirty="0"/>
              <a:t> یا خیر.</a:t>
            </a:r>
          </a:p>
          <a:p>
            <a:endParaRPr lang="fa-I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روش </a:t>
            </a:r>
            <a:r>
              <a:rPr lang="en-US" dirty="0"/>
              <a:t>Dynamic Programming </a:t>
            </a:r>
            <a:r>
              <a:rPr lang="fa-IR" dirty="0"/>
              <a:t>یا </a:t>
            </a:r>
            <a:r>
              <a:rPr lang="fa-IR" dirty="0" err="1"/>
              <a:t>برنامه‌ریزی</a:t>
            </a:r>
            <a:r>
              <a:rPr lang="fa-IR" dirty="0"/>
              <a:t> پویا، یکی از </a:t>
            </a:r>
            <a:r>
              <a:rPr lang="fa-IR" dirty="0" err="1"/>
              <a:t>قدرتمندترین</a:t>
            </a:r>
            <a:r>
              <a:rPr lang="fa-IR" dirty="0"/>
              <a:t> </a:t>
            </a:r>
            <a:r>
              <a:rPr lang="fa-IR" dirty="0" err="1"/>
              <a:t>تکنیک‌های</a:t>
            </a:r>
            <a:r>
              <a:rPr lang="fa-IR" dirty="0"/>
              <a:t> طراحی </a:t>
            </a:r>
            <a:r>
              <a:rPr lang="fa-IR" dirty="0" err="1"/>
              <a:t>الگوریتم</a:t>
            </a:r>
            <a:r>
              <a:rPr lang="fa-IR" dirty="0"/>
              <a:t> است که در مسائلی با </a:t>
            </a:r>
            <a:r>
              <a:rPr lang="fa-IR" dirty="0" err="1"/>
              <a:t>زیرمسئله‌های</a:t>
            </a:r>
            <a:r>
              <a:rPr lang="fa-IR" dirty="0"/>
              <a:t> تکراری به کار </a:t>
            </a:r>
            <a:r>
              <a:rPr lang="fa-IR" dirty="0" err="1"/>
              <a:t>می‌رود</a:t>
            </a:r>
            <a:r>
              <a:rPr lang="fa-IR" dirty="0"/>
              <a:t>. در این روش، به جای </a:t>
            </a:r>
            <a:r>
              <a:rPr lang="fa-IR" dirty="0" err="1"/>
              <a:t>محاسبه‌ی</a:t>
            </a:r>
            <a:r>
              <a:rPr lang="fa-IR" dirty="0"/>
              <a:t> مجدد </a:t>
            </a:r>
            <a:r>
              <a:rPr lang="fa-IR" dirty="0" err="1"/>
              <a:t>زیرمسئله‌ها</a:t>
            </a:r>
            <a:r>
              <a:rPr lang="fa-IR" dirty="0"/>
              <a:t>، نتایج قبلی ذخیره شده و در زمان نیاز </a:t>
            </a:r>
            <a:r>
              <a:rPr lang="fa-IR" dirty="0" err="1"/>
              <a:t>مجدداً</a:t>
            </a:r>
            <a:r>
              <a:rPr lang="fa-IR" dirty="0"/>
              <a:t> استفاده </a:t>
            </a:r>
            <a:r>
              <a:rPr lang="fa-IR" dirty="0" err="1"/>
              <a:t>می‌شوند</a:t>
            </a:r>
            <a:r>
              <a:rPr lang="fa-IR" dirty="0"/>
              <a:t>. این تکنیک به دو رویکرد اصلی </a:t>
            </a:r>
            <a:r>
              <a:rPr lang="en-US" dirty="0" err="1"/>
              <a:t>Memoization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en-US" dirty="0"/>
              <a:t>Tabulation </a:t>
            </a:r>
            <a:r>
              <a:rPr lang="fa-IR" dirty="0"/>
              <a:t>تقسیم </a:t>
            </a:r>
            <a:r>
              <a:rPr lang="fa-IR" dirty="0" err="1"/>
              <a:t>می‌شود</a:t>
            </a:r>
            <a:r>
              <a:rPr lang="fa-IR" dirty="0"/>
              <a:t> که هر دو هدف یکسانی یعنی کاهش محاسبات تکراری دارند.</a:t>
            </a:r>
          </a:p>
          <a:p>
            <a:r>
              <a:rPr lang="fa-IR" dirty="0"/>
              <a:t>از مزایای مهم این روش </a:t>
            </a:r>
            <a:r>
              <a:rPr lang="fa-IR" dirty="0" err="1"/>
              <a:t>می‌توان</a:t>
            </a:r>
            <a:r>
              <a:rPr lang="fa-IR" dirty="0"/>
              <a:t> به بهبود چشمگیر زمان اجرا در مسائل پیچیده اشاره کرد. در </a:t>
            </a:r>
            <a:r>
              <a:rPr lang="fa-IR" dirty="0" err="1"/>
              <a:t>محیط‌های</a:t>
            </a:r>
            <a:r>
              <a:rPr lang="fa-IR" dirty="0"/>
              <a:t> تحت </a:t>
            </a:r>
            <a:r>
              <a:rPr lang="fa-IR" dirty="0" err="1"/>
              <a:t>وب</a:t>
            </a:r>
            <a:r>
              <a:rPr lang="fa-IR" dirty="0"/>
              <a:t> مانند </a:t>
            </a:r>
            <a:r>
              <a:rPr lang="en-US" dirty="0"/>
              <a:t>ASP.NET Core </a:t>
            </a:r>
            <a:r>
              <a:rPr lang="fa-IR" dirty="0"/>
              <a:t>که سرعت و کارایی اهمیت بالایی دارد، استفاده از </a:t>
            </a:r>
            <a:r>
              <a:rPr lang="en-US" dirty="0"/>
              <a:t>Dynamic Programming </a:t>
            </a:r>
            <a:r>
              <a:rPr lang="fa-IR" dirty="0" err="1"/>
              <a:t>می‌تواند</a:t>
            </a:r>
            <a:r>
              <a:rPr lang="fa-IR" dirty="0"/>
              <a:t> عملکرد </a:t>
            </a:r>
            <a:r>
              <a:rPr lang="fa-IR" dirty="0" err="1"/>
              <a:t>سرویس‌ها</a:t>
            </a:r>
            <a:r>
              <a:rPr lang="fa-IR" dirty="0"/>
              <a:t> را بهینه کند. به عنوان مثال، در محاسبات تکراری مانند تحلیل </a:t>
            </a:r>
            <a:r>
              <a:rPr lang="fa-IR" dirty="0" err="1"/>
              <a:t>داده‌های</a:t>
            </a:r>
            <a:r>
              <a:rPr lang="fa-IR" dirty="0"/>
              <a:t> پیچیده یا پردازش </a:t>
            </a:r>
            <a:r>
              <a:rPr lang="fa-IR" dirty="0" err="1"/>
              <a:t>درخواست‌های</a:t>
            </a:r>
            <a:r>
              <a:rPr lang="fa-IR" dirty="0"/>
              <a:t> مشابه از </a:t>
            </a:r>
            <a:r>
              <a:rPr lang="fa-IR" dirty="0" err="1"/>
              <a:t>الگوریتم‌های</a:t>
            </a:r>
            <a:r>
              <a:rPr lang="fa-IR" dirty="0"/>
              <a:t> </a:t>
            </a:r>
            <a:r>
              <a:rPr lang="fa-IR" dirty="0" err="1"/>
              <a:t>برنامه‌ریزی</a:t>
            </a:r>
            <a:r>
              <a:rPr lang="fa-IR" dirty="0"/>
              <a:t> پویا استفاده </a:t>
            </a:r>
            <a:r>
              <a:rPr lang="fa-IR" dirty="0" err="1"/>
              <a:t>می‌شود</a:t>
            </a:r>
            <a:r>
              <a:rPr lang="fa-IR" dirty="0"/>
              <a:t> تا بار سرور کاهش یافته و تجربه کاربری بهبود یابد.</a:t>
            </a:r>
          </a:p>
          <a:p>
            <a:endParaRPr lang="fa-I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F919-0A42-2E27-8DB2-1F321039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20C1B-5D65-B045-F1DA-497423EF3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1AAFD-7103-98A1-873C-7F4C25F8B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در این بخش به بررسی روش </a:t>
            </a:r>
            <a:r>
              <a:rPr lang="en-US" dirty="0"/>
              <a:t>Backtracking </a:t>
            </a:r>
            <a:r>
              <a:rPr lang="fa-IR" dirty="0" err="1"/>
              <a:t>می‌پردازیم</a:t>
            </a:r>
            <a:r>
              <a:rPr lang="fa-IR" dirty="0"/>
              <a:t> که از </a:t>
            </a:r>
            <a:r>
              <a:rPr lang="fa-IR" dirty="0" err="1"/>
              <a:t>تکنیک‌های</a:t>
            </a:r>
            <a:r>
              <a:rPr lang="fa-IR" dirty="0"/>
              <a:t> جستجو در فضای حل مسائل استفاده </a:t>
            </a:r>
            <a:r>
              <a:rPr lang="fa-IR" dirty="0" err="1"/>
              <a:t>می‌کند</a:t>
            </a:r>
            <a:r>
              <a:rPr lang="fa-IR" dirty="0"/>
              <a:t>. در این روش، تمامی </a:t>
            </a:r>
            <a:r>
              <a:rPr lang="fa-IR" dirty="0" err="1"/>
              <a:t>حالت‌های</a:t>
            </a:r>
            <a:r>
              <a:rPr lang="fa-IR" dirty="0"/>
              <a:t> ممکن بررسی </a:t>
            </a:r>
            <a:r>
              <a:rPr lang="fa-IR" dirty="0" err="1"/>
              <a:t>می‌شوند</a:t>
            </a:r>
            <a:r>
              <a:rPr lang="fa-IR" dirty="0"/>
              <a:t> و در صورت برخورد با مسیرهای ناموفق، به </a:t>
            </a:r>
            <a:r>
              <a:rPr lang="fa-IR" dirty="0" err="1"/>
              <a:t>نقطه‌ای</a:t>
            </a:r>
            <a:r>
              <a:rPr lang="fa-IR" dirty="0"/>
              <a:t> که </a:t>
            </a:r>
            <a:r>
              <a:rPr lang="fa-IR" dirty="0" err="1"/>
              <a:t>می‌توان</a:t>
            </a:r>
            <a:r>
              <a:rPr lang="fa-IR" dirty="0"/>
              <a:t> تغییراتی ایجاد کرد بازگشت </a:t>
            </a:r>
            <a:r>
              <a:rPr lang="fa-IR" dirty="0" err="1"/>
              <a:t>می‌شود</a:t>
            </a:r>
            <a:r>
              <a:rPr lang="fa-IR" dirty="0"/>
              <a:t>. این تکنیک </a:t>
            </a:r>
            <a:r>
              <a:rPr lang="fa-IR" dirty="0" err="1"/>
              <a:t>به‌ویژه</a:t>
            </a:r>
            <a:r>
              <a:rPr lang="fa-IR" dirty="0"/>
              <a:t> در حل مسائل </a:t>
            </a:r>
            <a:r>
              <a:rPr lang="fa-IR" dirty="0" err="1"/>
              <a:t>قیودی</a:t>
            </a:r>
            <a:r>
              <a:rPr lang="fa-IR" dirty="0"/>
              <a:t> مانند </a:t>
            </a:r>
            <a:r>
              <a:rPr lang="fa-IR" dirty="0" err="1"/>
              <a:t>پازل‌ها</a:t>
            </a:r>
            <a:r>
              <a:rPr lang="fa-IR" dirty="0"/>
              <a:t> یا مسائل کلاسیک مانند </a:t>
            </a:r>
            <a:r>
              <a:rPr lang="en-US" dirty="0"/>
              <a:t>Sudoku </a:t>
            </a:r>
            <a:r>
              <a:rPr lang="fa-IR" dirty="0"/>
              <a:t>کاربرد دارد.</a:t>
            </a:r>
          </a:p>
          <a:p>
            <a:r>
              <a:rPr lang="fa-IR" dirty="0"/>
              <a:t>از </a:t>
            </a:r>
            <a:r>
              <a:rPr lang="fa-IR" dirty="0" err="1"/>
              <a:t>مهم‌ترین</a:t>
            </a:r>
            <a:r>
              <a:rPr lang="fa-IR" dirty="0"/>
              <a:t> مزایای </a:t>
            </a:r>
            <a:r>
              <a:rPr lang="en-US" dirty="0"/>
              <a:t>Backtracking، </a:t>
            </a:r>
            <a:r>
              <a:rPr lang="fa-IR" dirty="0"/>
              <a:t>تضمین یافتن جواب در مسائل با فضای جستجوی کوچک است؛ اما معایب آن در </a:t>
            </a:r>
            <a:r>
              <a:rPr lang="fa-IR" dirty="0" err="1"/>
              <a:t>مواردی</a:t>
            </a:r>
            <a:r>
              <a:rPr lang="fa-IR" dirty="0"/>
              <a:t> که فضای جستجو بسیار بزرگ باشد، زمان اجرا </a:t>
            </a:r>
            <a:r>
              <a:rPr lang="fa-IR" dirty="0" err="1"/>
              <a:t>به‌شدت</a:t>
            </a:r>
            <a:r>
              <a:rPr lang="fa-IR" dirty="0"/>
              <a:t> افزایش </a:t>
            </a:r>
            <a:r>
              <a:rPr lang="fa-IR" dirty="0" err="1"/>
              <a:t>می‌یابد</a:t>
            </a:r>
            <a:r>
              <a:rPr lang="fa-IR" dirty="0"/>
              <a:t>. در توسعه </a:t>
            </a:r>
            <a:r>
              <a:rPr lang="fa-IR" dirty="0" err="1"/>
              <a:t>سیستم‌های</a:t>
            </a:r>
            <a:r>
              <a:rPr lang="fa-IR" dirty="0"/>
              <a:t> تحت </a:t>
            </a:r>
            <a:r>
              <a:rPr lang="fa-IR" dirty="0" err="1"/>
              <a:t>وب</a:t>
            </a:r>
            <a:r>
              <a:rPr lang="fa-IR" dirty="0"/>
              <a:t> مانند </a:t>
            </a:r>
            <a:r>
              <a:rPr lang="en-US" dirty="0"/>
              <a:t>ASP.NET Core، </a:t>
            </a:r>
            <a:r>
              <a:rPr lang="fa-IR" dirty="0"/>
              <a:t>در مواقعی که نیاز به جستجوی جامع در میان </a:t>
            </a:r>
            <a:r>
              <a:rPr lang="fa-IR" dirty="0" err="1"/>
              <a:t>داده‌های</a:t>
            </a:r>
            <a:r>
              <a:rPr lang="fa-IR" dirty="0"/>
              <a:t> پیچیده یا </a:t>
            </a:r>
            <a:r>
              <a:rPr lang="fa-IR" dirty="0" err="1"/>
              <a:t>تصمیم‌گیری‌های</a:t>
            </a:r>
            <a:r>
              <a:rPr lang="fa-IR" dirty="0"/>
              <a:t> چند </a:t>
            </a:r>
            <a:r>
              <a:rPr lang="fa-IR" dirty="0" err="1"/>
              <a:t>مرحله‌ای</a:t>
            </a:r>
            <a:r>
              <a:rPr lang="fa-IR" dirty="0"/>
              <a:t> وجود دارد، </a:t>
            </a:r>
            <a:r>
              <a:rPr lang="fa-IR" dirty="0" err="1"/>
              <a:t>می‌توان</a:t>
            </a:r>
            <a:r>
              <a:rPr lang="fa-IR" dirty="0"/>
              <a:t> از این روش استفاده کرد. با این حال، </a:t>
            </a:r>
            <a:r>
              <a:rPr lang="fa-IR" dirty="0" err="1"/>
              <a:t>بهینه‌سازی</a:t>
            </a:r>
            <a:r>
              <a:rPr lang="fa-IR" dirty="0"/>
              <a:t> و محدود کردن فضای جستجو از الزامات موفقیت در </a:t>
            </a:r>
            <a:r>
              <a:rPr lang="fa-IR" dirty="0" err="1"/>
              <a:t>پیاده‌سازی</a:t>
            </a:r>
            <a:r>
              <a:rPr lang="fa-IR" dirty="0"/>
              <a:t> </a:t>
            </a:r>
            <a:r>
              <a:rPr lang="en-US" dirty="0"/>
              <a:t>Backtracking </a:t>
            </a:r>
            <a:r>
              <a:rPr lang="fa-IR" dirty="0"/>
              <a:t>است.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0BE66-5354-7F2A-19D9-09B1C2BEA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روش‌های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طراحی </a:t>
            </a:r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بخش دوم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3047223" y="40704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latin typeface="Vazirmatn" pitchFamily="2" charset="-78"/>
                <a:cs typeface="Vazirmatn" pitchFamily="2" charset="-78"/>
              </a:rPr>
              <a:t>بررسی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تکنیک‌های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بهینه‌سازی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دسته‌بندی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کلی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روش‌های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طراحی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007F5E-DECA-D416-EA18-9456091F60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256" y="1535313"/>
            <a:ext cx="7916013" cy="46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Brute Force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روش جستجوی کامل</a:t>
            </a:r>
            <a:r>
              <a:rPr lang="fa-IR" altLang="en-US" sz="1800" b="1" dirty="0">
                <a:latin typeface="Vazirmatn" pitchFamily="2" charset="-78"/>
                <a:cs typeface="Vazirmatn" pitchFamily="2" charset="-78"/>
              </a:rPr>
              <a:t>) 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	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حل مسئله از طریق بررسی تمام حالت‌های ممکن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Divide and Conquer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</a:t>
            </a:r>
            <a:r>
              <a:rPr lang="fa-IR" altLang="en-US" sz="1800" b="1" dirty="0">
                <a:latin typeface="Vazirmatn" pitchFamily="2" charset="-78"/>
                <a:cs typeface="Vazirmatn" pitchFamily="2" charset="-78"/>
              </a:rPr>
              <a:t>قسیم</a:t>
            </a: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و غلبه</a:t>
            </a:r>
            <a:r>
              <a:rPr lang="fa-IR" altLang="en-US" sz="1800" b="1" dirty="0">
                <a:latin typeface="Vazirmatn" pitchFamily="2" charset="-78"/>
                <a:cs typeface="Vazirmatn" pitchFamily="2" charset="-78"/>
              </a:rPr>
              <a:t>)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	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تقسیم مسئله به زیرمسئله‌های کوچک‌تر، حل آن‌ها و ترکیب نتایج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Greedy Algorithms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حریصانه</a:t>
            </a:r>
            <a:r>
              <a:rPr lang="fa-IR" altLang="en-US" sz="1800" b="1" dirty="0">
                <a:latin typeface="Vazirmatn" pitchFamily="2" charset="-78"/>
                <a:cs typeface="Vazirmatn" pitchFamily="2" charset="-78"/>
              </a:rPr>
              <a:t>)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	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انتخاب بهترین گزینه در هر گام به امید رسیدن به جواب نهایی بهینه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Dynamic Programming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برنامه‌ریزی پویا</a:t>
            </a:r>
            <a:r>
              <a:rPr lang="fa-IR" altLang="en-US" sz="1800" b="1" dirty="0">
                <a:latin typeface="Vazirmatn" pitchFamily="2" charset="-78"/>
                <a:cs typeface="Vazirmatn" pitchFamily="2" charset="-78"/>
              </a:rPr>
              <a:t>)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	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 حل‌های قبلی (ذخیره‌سازی نتایج) برای جلوگیری از تکرار محاسبات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Backtracking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بازگشتی</a:t>
            </a:r>
            <a:r>
              <a:rPr lang="fa-IR" altLang="en-US" sz="1800" b="1" dirty="0">
                <a:latin typeface="Vazirmatn" pitchFamily="2" charset="-78"/>
                <a:cs typeface="Vazirmatn" pitchFamily="2" charset="-78"/>
              </a:rPr>
              <a:t>)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	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جستجوی سیستماتیک با بازگشت از راه‌های ناموفق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روش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Brute Force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199ABF-D723-8548-A5D6-EFB41FD7DE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77148" y="1530403"/>
            <a:ext cx="4607415" cy="379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 و ویژگی‌ها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ساده و مستقیم؛ بررسی همه‌ی حالت‌های ممکن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پیاده‌سازی آسان و قابل فهم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عدم کارایی در مسائل بزرگ (زمان اجرای طولانی)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نمونه کاربرد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حل مسائل کوچک و آزمون‌های اولیه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7" name="Picture 6" descr="A diagram of a computer virus&#10;&#10;Description automatically generated">
            <a:extLst>
              <a:ext uri="{FF2B5EF4-FFF2-40B4-BE49-F238E27FC236}">
                <a16:creationId xmlns:a16="http://schemas.microsoft.com/office/drawing/2014/main" id="{67DD2302-C288-D2DB-3E11-F9EB5C2C5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1" b="26550"/>
          <a:stretch/>
        </p:blipFill>
        <p:spPr>
          <a:xfrm>
            <a:off x="261998" y="2453951"/>
            <a:ext cx="6915150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problem&#10;&#10;Description automatically generated">
            <a:extLst>
              <a:ext uri="{FF2B5EF4-FFF2-40B4-BE49-F238E27FC236}">
                <a16:creationId xmlns:a16="http://schemas.microsoft.com/office/drawing/2014/main" id="{5236A801-4F23-807D-AC04-13230821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2" y="2122958"/>
            <a:ext cx="5476874" cy="2347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روش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Divide and Conquer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B2BA1B-A9BA-7314-5CF6-3178E6AA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198" y="1530403"/>
            <a:ext cx="6388352" cy="379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مراحل اصلی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تفکیک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تقسیم مسئله به زیرمسئله‌های مشابه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حل هر زیرمسئله به صورت جداگانه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ترکیب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ترکیب نتایج زیرمسئله‌ها برای به دست آوردن جواب کلی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نمونه‌ها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مرج‌سورت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(Merge Sort)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کوییک‌سورت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(Quick Sort)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جستجوی دودویی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(Binary Search)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روش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Greedy Algorithms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E726E2-1488-24CB-5E78-CA3C344F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083" y="1530403"/>
            <a:ext cx="6906121" cy="379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ویژگی‌ها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انتخاب بهترین گزینه محلی در هر گام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معمولاً سریع ولی تضمین بهینه بودن جواب کلی ندارد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نمونه‌ها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الگوریتم‌های مسیر یابی مانند دایکسترا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الگوریتم‌های ساختار درخت پوشا مانند الگوریتم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Prim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نکته کاربردی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مناسب برای مسائلی که بهینه‌سازی محلی منجر به بهینه‌سازی کلی می‌شود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6" name="Picture 5" descr="A diagram of buildings and buildings&#10;&#10;Description automatically generated">
            <a:extLst>
              <a:ext uri="{FF2B5EF4-FFF2-40B4-BE49-F238E27FC236}">
                <a16:creationId xmlns:a16="http://schemas.microsoft.com/office/drawing/2014/main" id="{E9F9641F-45C8-CFF0-B2A6-2A25F6CAD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5" y="1530403"/>
            <a:ext cx="5528525" cy="27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روش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Dynamic Programming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FBCCF-3E08-7D4C-6099-750313E0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198" y="1322654"/>
            <a:ext cx="6415602" cy="421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اصول اصلی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تداخل زیرمسئله‌ها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مجدد از نتایج محاسبه شده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بهینه‌سازی ساختاری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استخراج جواب بهینه از جواب‌های زیرمسئله‌ها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دو رویکرد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Memoization</a:t>
            </a:r>
            <a:r>
              <a:rPr kumimoji="0" lang="fa-IR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ذخیره‌سازی نتایج در فراخوانی‌های بازگشتی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Tabulation</a:t>
            </a:r>
            <a:r>
              <a:rPr kumimoji="0" lang="fa-IR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ساختاردهی جدول به صورت ترتیبی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نمونه‌ها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محاسبه دنباله فیبوناچی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مسئله کوله‌پشتی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(Knapsack)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A580710-1CF5-E425-0F15-F0BCC57C2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3" y="2648217"/>
            <a:ext cx="5014190" cy="28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03B16-5F4C-1AB8-4330-CDD279D5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14CE-3E31-154F-BDA3-3CB247D8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روش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Backtracking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7947D8-E46B-7BEC-6730-A8561FF5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715" y="1530403"/>
            <a:ext cx="7282828" cy="379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مفهوم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حل مسئله با جستجوی تمامی حالت‌های ممکن و بازگشت از مسیرهای ناموفق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کاربردها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حل مسائل قیودی مانند پازل‌ها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، Sudoku،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مسئله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N-Queens.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تضمین یافتن جواب در مسائل کوچک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 اجرای بالا در مسائل با فضای جستجوی بزرگ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3D0D421-C604-8867-3EF1-83C6158C2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1" y="1027906"/>
            <a:ext cx="3575346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1141</Words>
  <Application>Microsoft Office PowerPoint</Application>
  <PresentationFormat>Widescreen</PresentationFormat>
  <Paragraphs>74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روش‌های طراحی الگوریتم  بخش دوم</vt:lpstr>
      <vt:lpstr>دسته‌بندی کلی روش‌های طراحی الگوریتم</vt:lpstr>
      <vt:lpstr>روش Brute Force</vt:lpstr>
      <vt:lpstr>روش Divide and Conquer</vt:lpstr>
      <vt:lpstr>روش Greedy Algorithms</vt:lpstr>
      <vt:lpstr>روش Dynamic Programming</vt:lpstr>
      <vt:lpstr>روش Backtracking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38</cp:revision>
  <dcterms:created xsi:type="dcterms:W3CDTF">2024-10-05T09:48:47Z</dcterms:created>
  <dcterms:modified xsi:type="dcterms:W3CDTF">2025-02-02T17:18:32Z</dcterms:modified>
</cp:coreProperties>
</file>